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57" r:id="rId3"/>
    <p:sldId id="258" r:id="rId4"/>
    <p:sldId id="260" r:id="rId5"/>
    <p:sldId id="266" r:id="rId6"/>
    <p:sldId id="261" r:id="rId7"/>
    <p:sldId id="263" r:id="rId8"/>
    <p:sldId id="264" r:id="rId9"/>
    <p:sldId id="265" r:id="rId10"/>
    <p:sldId id="268" r:id="rId1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32" autoAdjust="0"/>
    <p:restoredTop sz="94660"/>
  </p:normalViewPr>
  <p:slideViewPr>
    <p:cSldViewPr>
      <p:cViewPr varScale="1">
        <p:scale>
          <a:sx n="70" d="100"/>
          <a:sy n="70" d="100"/>
        </p:scale>
        <p:origin x="14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6F709579-012D-4782-85CF-5C2967CE4B2C}" type="datetimeFigureOut">
              <a:rPr lang="it-IT" smtClean="0"/>
              <a:t>03/12/2022</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02AF9F91-AE58-4D20-93A1-D425DD4BF803}" type="slidenum">
              <a:rPr lang="it-IT" smtClean="0"/>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6F709579-012D-4782-85CF-5C2967CE4B2C}" type="datetimeFigureOut">
              <a:rPr lang="it-IT" smtClean="0"/>
              <a:t>03/12/2022</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2AF9F91-AE58-4D20-93A1-D425DD4BF803}"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6F709579-012D-4782-85CF-5C2967CE4B2C}" type="datetimeFigureOut">
              <a:rPr lang="it-IT" smtClean="0"/>
              <a:t>03/12/2022</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2AF9F91-AE58-4D20-93A1-D425DD4BF803}"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6F709579-012D-4782-85CF-5C2967CE4B2C}" type="datetimeFigureOut">
              <a:rPr lang="it-IT" smtClean="0"/>
              <a:t>03/12/2022</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2AF9F91-AE58-4D20-93A1-D425DD4BF803}"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6F709579-012D-4782-85CF-5C2967CE4B2C}" type="datetimeFigureOut">
              <a:rPr lang="it-IT" smtClean="0"/>
              <a:t>03/12/2022</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02AF9F91-AE58-4D20-93A1-D425DD4BF803}" type="slidenum">
              <a:rPr lang="it-IT" smtClean="0"/>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6F709579-012D-4782-85CF-5C2967CE4B2C}" type="datetimeFigureOut">
              <a:rPr lang="it-IT" smtClean="0"/>
              <a:t>03/12/2022</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2AF9F91-AE58-4D20-93A1-D425DD4BF803}"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6F709579-012D-4782-85CF-5C2967CE4B2C}" type="datetimeFigureOut">
              <a:rPr lang="it-IT" smtClean="0"/>
              <a:t>03/12/2022</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02AF9F91-AE58-4D20-93A1-D425DD4BF803}"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6F709579-012D-4782-85CF-5C2967CE4B2C}" type="datetimeFigureOut">
              <a:rPr lang="it-IT" smtClean="0"/>
              <a:t>03/12/2022</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02AF9F91-AE58-4D20-93A1-D425DD4BF803}"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6F709579-012D-4782-85CF-5C2967CE4B2C}" type="datetimeFigureOut">
              <a:rPr lang="it-IT" smtClean="0"/>
              <a:t>03/12/2022</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02AF9F91-AE58-4D20-93A1-D425DD4BF803}" type="slidenum">
              <a:rPr lang="it-IT" smtClean="0"/>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6F709579-012D-4782-85CF-5C2967CE4B2C}" type="datetimeFigureOut">
              <a:rPr lang="it-IT" smtClean="0"/>
              <a:t>03/12/2022</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2AF9F91-AE58-4D20-93A1-D425DD4BF803}"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6F709579-012D-4782-85CF-5C2967CE4B2C}" type="datetimeFigureOut">
              <a:rPr lang="it-IT" smtClean="0"/>
              <a:t>03/12/2022</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02AF9F91-AE58-4D20-93A1-D425DD4BF803}" type="slidenum">
              <a:rPr lang="it-IT" smtClean="0"/>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F709579-012D-4782-85CF-5C2967CE4B2C}" type="datetimeFigureOut">
              <a:rPr lang="it-IT" smtClean="0"/>
              <a:t>03/12/2022</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2AF9F91-AE58-4D20-93A1-D425DD4BF803}" type="slidenum">
              <a:rPr lang="it-IT" smtClean="0"/>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dirty="0"/>
          </a:p>
        </p:txBody>
      </p:sp>
      <p:pic>
        <p:nvPicPr>
          <p:cNvPr id="1026" name="Picture 2" descr="Il peso delle parole che vorremmo dire e non diciamo"/>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5" name="CasellaDiTesto 4"/>
          <p:cNvSpPr txBox="1"/>
          <p:nvPr/>
        </p:nvSpPr>
        <p:spPr>
          <a:xfrm>
            <a:off x="1571604" y="357166"/>
            <a:ext cx="6391599" cy="707886"/>
          </a:xfrm>
          <a:prstGeom prst="rect">
            <a:avLst/>
          </a:prstGeom>
          <a:noFill/>
        </p:spPr>
        <p:txBody>
          <a:bodyPr wrap="square" rtlCol="0">
            <a:spAutoFit/>
          </a:bodyPr>
          <a:lstStyle/>
          <a:p>
            <a:r>
              <a:rPr lang="it-IT" sz="4000" dirty="0" smtClean="0">
                <a:latin typeface="Bell MT" pitchFamily="18" charset="0"/>
              </a:rPr>
              <a:t>IL PESO DELLE PAROLE</a:t>
            </a:r>
            <a:endParaRPr lang="it-IT" sz="4000" dirty="0">
              <a:latin typeface="Bell MT"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82296" indent="0" algn="ctr">
              <a:buNone/>
            </a:pPr>
            <a:r>
              <a:rPr lang="it-IT" dirty="0" smtClean="0"/>
              <a:t>Secondaria I grado San Mango d’Aquino </a:t>
            </a:r>
          </a:p>
          <a:p>
            <a:pPr algn="ctr"/>
            <a:endParaRPr lang="it-IT" dirty="0"/>
          </a:p>
          <a:p>
            <a:pPr marL="82296" indent="0" algn="ctr">
              <a:buNone/>
            </a:pPr>
            <a:r>
              <a:rPr lang="it-IT" dirty="0" smtClean="0"/>
              <a:t>III F</a:t>
            </a:r>
            <a:endParaRPr lang="it-IT" dirty="0"/>
          </a:p>
        </p:txBody>
      </p:sp>
    </p:spTree>
    <p:extLst>
      <p:ext uri="{BB962C8B-B14F-4D97-AF65-F5344CB8AC3E}">
        <p14:creationId xmlns:p14="http://schemas.microsoft.com/office/powerpoint/2010/main" val="3368989297"/>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immagine 4"/>
          <p:cNvPicPr>
            <a:picLocks noGrp="1"/>
          </p:cNvPicPr>
          <p:nvPr>
            <p:ph type="pic" idx="1"/>
          </p:nvPr>
        </p:nvPicPr>
        <p:blipFill>
          <a:blip r:embed="rId2">
            <a:extLst>
              <a:ext uri="{28A0092B-C50C-407E-A947-70E740481C1C}">
                <a14:useLocalDpi xmlns:a14="http://schemas.microsoft.com/office/drawing/2010/main" val="0"/>
              </a:ext>
            </a:extLst>
          </a:blip>
          <a:srcRect t="10237" b="10237"/>
          <a:stretch>
            <a:fillRect/>
          </a:stretch>
        </p:blipFill>
        <p:spPr>
          <a:xfrm>
            <a:off x="838200" y="1143003"/>
            <a:ext cx="4305304" cy="4357699"/>
          </a:xfrm>
          <a:prstGeom prst="rect">
            <a:avLst/>
          </a:prstGeom>
        </p:spPr>
      </p:pic>
      <p:sp>
        <p:nvSpPr>
          <p:cNvPr id="6" name="CasellaDiTesto 5"/>
          <p:cNvSpPr txBox="1"/>
          <p:nvPr/>
        </p:nvSpPr>
        <p:spPr>
          <a:xfrm>
            <a:off x="5572132" y="857232"/>
            <a:ext cx="3357586" cy="5355312"/>
          </a:xfrm>
          <a:prstGeom prst="rect">
            <a:avLst/>
          </a:prstGeom>
          <a:noFill/>
        </p:spPr>
        <p:txBody>
          <a:bodyPr wrap="square" rtlCol="0">
            <a:spAutoFit/>
          </a:bodyPr>
          <a:lstStyle/>
          <a:p>
            <a:r>
              <a:rPr lang="it-IT" dirty="0">
                <a:latin typeface="Baskerville Old Face" pitchFamily="18" charset="0"/>
              </a:rPr>
              <a:t>Con il progetto Libriamoci abbiamo letto un libro riguardante un avvenimento verificatosi il primo dicembre 1955, nel quale accadde un episodio molto importante per la storia. Questo libro è intitolato: L’autobus di Rosa. È tratto dalla storia di Rosa </a:t>
            </a:r>
            <a:r>
              <a:rPr lang="it-IT" dirty="0" err="1">
                <a:latin typeface="Baskerville Old Face" pitchFamily="18" charset="0"/>
              </a:rPr>
              <a:t>Parks</a:t>
            </a:r>
            <a:r>
              <a:rPr lang="it-IT" dirty="0">
                <a:latin typeface="Baskerville Old Face" pitchFamily="18" charset="0"/>
              </a:rPr>
              <a:t>, una donna che ha saputo dire di no per la prima volta. Quel </a:t>
            </a:r>
            <a:r>
              <a:rPr lang="it-IT" dirty="0" smtClean="0">
                <a:latin typeface="Baskerville Old Face" pitchFamily="18" charset="0"/>
              </a:rPr>
              <a:t>NO ha </a:t>
            </a:r>
            <a:r>
              <a:rPr lang="it-IT" dirty="0">
                <a:latin typeface="Baskerville Old Face" pitchFamily="18" charset="0"/>
              </a:rPr>
              <a:t>cambiato molto non solo la sua vita, ma anche quella di tutti i neri. Quel rifiuto ha portato cambiamenti che nella società di oggi possono sembrare scontati, ma che in effetti non lo sono affatto. Il no di Rosa ha fatto la differenza per tutti ed è stato molto importante</a:t>
            </a:r>
          </a:p>
        </p:txBody>
      </p:sp>
      <p:sp>
        <p:nvSpPr>
          <p:cNvPr id="7" name="CasellaDiTesto 6"/>
          <p:cNvSpPr txBox="1"/>
          <p:nvPr/>
        </p:nvSpPr>
        <p:spPr>
          <a:xfrm>
            <a:off x="2428860" y="214290"/>
            <a:ext cx="4714908" cy="523220"/>
          </a:xfrm>
          <a:prstGeom prst="rect">
            <a:avLst/>
          </a:prstGeom>
          <a:noFill/>
        </p:spPr>
        <p:txBody>
          <a:bodyPr wrap="square" rtlCol="0">
            <a:spAutoFit/>
          </a:bodyPr>
          <a:lstStyle/>
          <a:p>
            <a:r>
              <a:rPr lang="it-IT" sz="2800" dirty="0" smtClean="0">
                <a:latin typeface="Baskerville Old Face" pitchFamily="18" charset="0"/>
              </a:rPr>
              <a:t>IL PESO DELLE PAROLE</a:t>
            </a:r>
            <a:endParaRPr lang="it-IT" sz="2800" dirty="0">
              <a:latin typeface="Baskerville Old Face" pitchFamily="18" charset="0"/>
            </a:endParaRPr>
          </a:p>
        </p:txBody>
      </p:sp>
      <p:sp>
        <p:nvSpPr>
          <p:cNvPr id="8" name="CasellaDiTesto 7"/>
          <p:cNvSpPr txBox="1"/>
          <p:nvPr/>
        </p:nvSpPr>
        <p:spPr>
          <a:xfrm>
            <a:off x="6929454" y="6286520"/>
            <a:ext cx="2000264" cy="369332"/>
          </a:xfrm>
          <a:prstGeom prst="rect">
            <a:avLst/>
          </a:prstGeom>
          <a:noFill/>
        </p:spPr>
        <p:txBody>
          <a:bodyPr wrap="square" rtlCol="0">
            <a:spAutoFit/>
          </a:bodyPr>
          <a:lstStyle/>
          <a:p>
            <a:r>
              <a:rPr lang="it-IT" dirty="0" smtClean="0">
                <a:latin typeface="Baskerville Old Face" pitchFamily="18" charset="0"/>
              </a:rPr>
              <a:t>Giusy Cimino</a:t>
            </a:r>
            <a:endParaRPr lang="it-IT" dirty="0">
              <a:latin typeface="Baskerville Old Face" pitchFamily="18" charset="0"/>
            </a:endParaRPr>
          </a:p>
        </p:txBody>
      </p:sp>
    </p:spTree>
  </p:cSld>
  <p:clrMapOvr>
    <a:masterClrMapping/>
  </p:clrMapOvr>
  <p:transition>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214546" y="214290"/>
            <a:ext cx="4572032" cy="500066"/>
          </a:xfrm>
        </p:spPr>
        <p:txBody>
          <a:bodyPr>
            <a:noAutofit/>
          </a:bodyPr>
          <a:lstStyle/>
          <a:p>
            <a:r>
              <a:rPr lang="it-IT" sz="2800" dirty="0" smtClean="0">
                <a:latin typeface="Californian FB" pitchFamily="18" charset="0"/>
              </a:rPr>
              <a:t>IL PESO DELLE PAROLE</a:t>
            </a:r>
            <a:endParaRPr lang="it-IT" sz="2800" dirty="0">
              <a:latin typeface="Californian FB" pitchFamily="18" charset="0"/>
            </a:endParaRPr>
          </a:p>
        </p:txBody>
      </p:sp>
      <p:pic>
        <p:nvPicPr>
          <p:cNvPr id="7" name="Segnaposto contenuto 6"/>
          <p:cNvPicPr>
            <a:picLocks noGrp="1"/>
          </p:cNvPicPr>
          <p:nvPr>
            <p:ph sz="quarter" idx="4"/>
          </p:nvPr>
        </p:nvPicPr>
        <p:blipFill>
          <a:blip r:embed="rId2">
            <a:extLst>
              <a:ext uri="{28A0092B-C50C-407E-A947-70E740481C1C}">
                <a14:useLocalDpi xmlns:a14="http://schemas.microsoft.com/office/drawing/2010/main" val="0"/>
              </a:ext>
            </a:extLst>
          </a:blip>
          <a:stretch>
            <a:fillRect/>
          </a:stretch>
        </p:blipFill>
        <p:spPr>
          <a:xfrm>
            <a:off x="2071670" y="928670"/>
            <a:ext cx="4429156" cy="2714644"/>
          </a:xfrm>
          <a:prstGeom prst="rect">
            <a:avLst/>
          </a:prstGeom>
        </p:spPr>
      </p:pic>
      <p:sp>
        <p:nvSpPr>
          <p:cNvPr id="8" name="CasellaDiTesto 7"/>
          <p:cNvSpPr txBox="1"/>
          <p:nvPr/>
        </p:nvSpPr>
        <p:spPr>
          <a:xfrm>
            <a:off x="214282" y="3714752"/>
            <a:ext cx="8929718" cy="3170099"/>
          </a:xfrm>
          <a:prstGeom prst="rect">
            <a:avLst/>
          </a:prstGeom>
          <a:noFill/>
        </p:spPr>
        <p:txBody>
          <a:bodyPr wrap="square" rtlCol="0">
            <a:spAutoFit/>
          </a:bodyPr>
          <a:lstStyle/>
          <a:p>
            <a:r>
              <a:rPr lang="it-IT" sz="2000" dirty="0">
                <a:latin typeface="Californian FB" pitchFamily="18" charset="0"/>
              </a:rPr>
              <a:t>Lunedì scorso ci siamo riuniti nell’atrio per leggere un libro chiamato L’autobus di Rosa. Esso parla di un nonno e il proprio nipotino che vanno al museo e vedono lo stesso autobus dove una donna nera, </a:t>
            </a:r>
            <a:r>
              <a:rPr lang="it-IT" sz="2000" b="1" dirty="0">
                <a:latin typeface="Californian FB" pitchFamily="18" charset="0"/>
              </a:rPr>
              <a:t>Rosa</a:t>
            </a:r>
            <a:r>
              <a:rPr lang="it-IT" sz="2000" dirty="0">
                <a:latin typeface="Californian FB" pitchFamily="18" charset="0"/>
              </a:rPr>
              <a:t>, cambiò la storia con un semplice </a:t>
            </a:r>
            <a:r>
              <a:rPr lang="it-IT" sz="2000" b="1" dirty="0">
                <a:latin typeface="Californian FB" pitchFamily="18" charset="0"/>
              </a:rPr>
              <a:t>NO!</a:t>
            </a:r>
            <a:r>
              <a:rPr lang="it-IT" sz="2000" dirty="0">
                <a:latin typeface="Californian FB" pitchFamily="18" charset="0"/>
              </a:rPr>
              <a:t> Dopo essersi rifiutata di cedere il proprio posto ad un bianco, l’autobus venne fermato e venne arrestata. Dopo un anno da questo fatto, venne abolita questa legge e tutti i neri poterono usufruire dei mezzi pubblici e di sedersi dove volevano. Alla fine del racconto, il nonno parla di come si sentisse in colpa per non aver aiutato Rosa in quella sua protesta.</a:t>
            </a:r>
          </a:p>
          <a:p>
            <a:r>
              <a:rPr lang="it-IT" sz="2000" dirty="0">
                <a:latin typeface="Californian FB" pitchFamily="18" charset="0"/>
              </a:rPr>
              <a:t>Questo libro mi è piaciuto molto per vari motivi, uno di questi è stato che con un semplice NO, è cambiato tutto</a:t>
            </a:r>
            <a:r>
              <a:rPr lang="it-IT" sz="2000" dirty="0"/>
              <a:t>.</a:t>
            </a:r>
          </a:p>
        </p:txBody>
      </p:sp>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sz="quarter" idx="2"/>
          </p:nvPr>
        </p:nvSpPr>
        <p:spPr>
          <a:xfrm>
            <a:off x="0" y="1714488"/>
            <a:ext cx="3857620" cy="5143512"/>
          </a:xfrm>
        </p:spPr>
        <p:txBody>
          <a:bodyPr>
            <a:noAutofit/>
          </a:bodyPr>
          <a:lstStyle/>
          <a:p>
            <a:pPr>
              <a:buNone/>
            </a:pPr>
            <a:r>
              <a:rPr lang="it-IT" sz="1600" dirty="0" smtClean="0"/>
              <a:t>Lunedì 14 novembre, in occasione del progetto Libriamoci, abbiamo letto e riflettuto su un libro tratto da una storia realmente accaduta, il cui titolo è: </a:t>
            </a:r>
            <a:r>
              <a:rPr lang="it-IT" sz="1600" b="1" dirty="0" smtClean="0"/>
              <a:t>L’autobus di Rosa.</a:t>
            </a:r>
            <a:r>
              <a:rPr lang="it-IT" sz="1600" dirty="0" smtClean="0"/>
              <a:t> Ci siamo riunite tutte e tre le classi della Scuola secondaria di I grado e la quinta della Scuola primaria. Ci siamo seduti sul pavimento dell’atrio, mentre il libro è stato proiettato sul muro in modo da farci leggere tutti. Si tratta di una storia che aveva sentito e che mi ha colpito subito moltissimo. Esso è l’esempio di come una parola e un atteggiamento da parte di un solo individuo possano far riflettere coloro che forse non si sono sacrificati del tutto per difendere e ottenere i propri diritti in una società discriminatoria per quasi cambiare e fare la storia, ribellandosi alle leggi sulla segregazione razziale</a:t>
            </a:r>
            <a:endParaRPr lang="it-IT" sz="1600" dirty="0"/>
          </a:p>
        </p:txBody>
      </p:sp>
      <p:sp>
        <p:nvSpPr>
          <p:cNvPr id="6" name="Segnaposto contenuto 5"/>
          <p:cNvSpPr>
            <a:spLocks noGrp="1"/>
          </p:cNvSpPr>
          <p:nvPr>
            <p:ph sz="quarter" idx="4"/>
          </p:nvPr>
        </p:nvSpPr>
        <p:spPr>
          <a:xfrm>
            <a:off x="3643306" y="0"/>
            <a:ext cx="5043494" cy="3143248"/>
          </a:xfrm>
        </p:spPr>
        <p:txBody>
          <a:bodyPr>
            <a:noAutofit/>
          </a:bodyPr>
          <a:lstStyle/>
          <a:p>
            <a:pPr>
              <a:buNone/>
            </a:pPr>
            <a:r>
              <a:rPr lang="it-IT" sz="1600" b="1" dirty="0" smtClean="0"/>
              <a:t>Rosa </a:t>
            </a:r>
            <a:r>
              <a:rPr lang="it-IT" sz="1600" b="1" dirty="0" err="1" smtClean="0"/>
              <a:t>Parks</a:t>
            </a:r>
            <a:r>
              <a:rPr lang="it-IT" sz="1600" dirty="0" smtClean="0"/>
              <a:t> era una donna statunitense che faceva la sarta e come molti a quell’epoca prendeva l’autobus. Il </a:t>
            </a:r>
            <a:r>
              <a:rPr lang="it-IT" sz="1600" b="1" dirty="0" smtClean="0"/>
              <a:t>1 dicembre 1955</a:t>
            </a:r>
            <a:r>
              <a:rPr lang="it-IT" sz="1600" dirty="0" smtClean="0"/>
              <a:t> era di ritorno a casa. Le leggi razziali in America prevedevano la divisione dell’autobus in una parte di sedili riservata ai bianchi e un’altra parte ai neri, che venivano chiamati in un modo bruttissimo e discriminatorio: “negri”. Se le due parti erano piene, i neri dovevano cedere il posto ai bianchi e restare in piedi. Questa situazione accadde a Rosa e alle persone di colore presenti nell’autobus. Tutti gli altri cedettero il posto senza protestare, tranne Rosa che non si mosse nonostante le intimidazioni da parte dell’autista. Lei si limitò a dire solo una parola</a:t>
            </a:r>
            <a:r>
              <a:rPr lang="it-IT" sz="1600" b="1" dirty="0" smtClean="0"/>
              <a:t>: no!</a:t>
            </a:r>
            <a:r>
              <a:rPr lang="it-IT" sz="1600" dirty="0" smtClean="0"/>
              <a:t> Per questo fu incarcerata. L’anno dopo, grazie a lei e anche alle proteste delle altre persone di colore, questa ingiusta limitazione fu abolita</a:t>
            </a:r>
            <a:endParaRPr lang="it-IT" sz="1600" dirty="0"/>
          </a:p>
        </p:txBody>
      </p:sp>
      <p:sp>
        <p:nvSpPr>
          <p:cNvPr id="10" name="CasellaDiTesto 9"/>
          <p:cNvSpPr txBox="1"/>
          <p:nvPr/>
        </p:nvSpPr>
        <p:spPr>
          <a:xfrm>
            <a:off x="4000496" y="4214818"/>
            <a:ext cx="5143504" cy="2554545"/>
          </a:xfrm>
          <a:prstGeom prst="rect">
            <a:avLst/>
          </a:prstGeom>
          <a:noFill/>
        </p:spPr>
        <p:txBody>
          <a:bodyPr wrap="square" rtlCol="0">
            <a:spAutoFit/>
          </a:bodyPr>
          <a:lstStyle/>
          <a:p>
            <a:r>
              <a:rPr lang="it-IT" sz="1600" dirty="0"/>
              <a:t>Nonostante la segregazione razziale sia stata abolita, ancora oggi i neri non godono degli stessi diritti dei </a:t>
            </a:r>
            <a:r>
              <a:rPr lang="it-IT" sz="1600" dirty="0" smtClean="0"/>
              <a:t>bianchi.</a:t>
            </a:r>
            <a:r>
              <a:rPr lang="it-IT" sz="1600" dirty="0"/>
              <a:t> Questa storia ci spiega come una parola può fare sia del bene che del male e avere un proprio peso. La storia nel libro viene raccontata da una persona presente quella sera e che, forse per timore, non aveva aiutato Rosa a difendere i loro diritti. Si tratta di un nonno che racconta al proprio nipote, toccando con fare nostalgico, l’autobus custodito in un museo. Quel mezzo gli riporta alla memoria quel gesto eroico compiuto da Rosa quella sera</a:t>
            </a:r>
          </a:p>
        </p:txBody>
      </p:sp>
      <p:pic>
        <p:nvPicPr>
          <p:cNvPr id="11" name="Immagine 10"/>
          <p:cNvPicPr/>
          <p:nvPr/>
        </p:nvPicPr>
        <p:blipFill>
          <a:blip r:embed="rId2" cstate="print">
            <a:extLst>
              <a:ext uri="{28A0092B-C50C-407E-A947-70E740481C1C}">
                <a14:useLocalDpi xmlns:a14="http://schemas.microsoft.com/office/drawing/2010/main" val="0"/>
              </a:ext>
            </a:extLst>
          </a:blip>
          <a:stretch>
            <a:fillRect/>
          </a:stretch>
        </p:blipFill>
        <p:spPr>
          <a:xfrm>
            <a:off x="0" y="0"/>
            <a:ext cx="1848475" cy="1714488"/>
          </a:xfrm>
          <a:prstGeom prst="rect">
            <a:avLst/>
          </a:prstGeom>
        </p:spPr>
      </p:pic>
      <p:sp>
        <p:nvSpPr>
          <p:cNvPr id="12" name="CasellaDiTesto 11"/>
          <p:cNvSpPr txBox="1"/>
          <p:nvPr/>
        </p:nvSpPr>
        <p:spPr>
          <a:xfrm>
            <a:off x="1857356" y="357166"/>
            <a:ext cx="2214578" cy="646331"/>
          </a:xfrm>
          <a:prstGeom prst="rect">
            <a:avLst/>
          </a:prstGeom>
          <a:noFill/>
        </p:spPr>
        <p:txBody>
          <a:bodyPr wrap="square" rtlCol="0">
            <a:spAutoFit/>
          </a:bodyPr>
          <a:lstStyle/>
          <a:p>
            <a:r>
              <a:rPr lang="it-IT" dirty="0" smtClean="0"/>
              <a:t>IL PESO DELLE PAROLE</a:t>
            </a:r>
            <a:endParaRPr lang="it-IT" dirty="0"/>
          </a:p>
        </p:txBody>
      </p:sp>
      <p:sp>
        <p:nvSpPr>
          <p:cNvPr id="13" name="CasellaDiTesto 12"/>
          <p:cNvSpPr txBox="1"/>
          <p:nvPr/>
        </p:nvSpPr>
        <p:spPr>
          <a:xfrm>
            <a:off x="1928794" y="1285860"/>
            <a:ext cx="1976544" cy="369332"/>
          </a:xfrm>
          <a:prstGeom prst="rect">
            <a:avLst/>
          </a:prstGeom>
          <a:noFill/>
        </p:spPr>
        <p:txBody>
          <a:bodyPr wrap="square" rtlCol="0">
            <a:spAutoFit/>
          </a:bodyPr>
          <a:lstStyle/>
          <a:p>
            <a:r>
              <a:rPr lang="it-IT" dirty="0" smtClean="0"/>
              <a:t>Silvia </a:t>
            </a:r>
            <a:r>
              <a:rPr lang="it-IT" dirty="0" err="1" smtClean="0"/>
              <a:t>Colosimo</a:t>
            </a:r>
            <a:endParaRPr lang="it-IT"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857884" y="0"/>
            <a:ext cx="2743200" cy="6429420"/>
          </a:xfrm>
        </p:spPr>
        <p:style>
          <a:lnRef idx="2">
            <a:schemeClr val="accent5"/>
          </a:lnRef>
          <a:fillRef idx="1">
            <a:schemeClr val="lt1"/>
          </a:fillRef>
          <a:effectRef idx="0">
            <a:schemeClr val="accent5"/>
          </a:effectRef>
          <a:fontRef idx="minor">
            <a:schemeClr val="dk1"/>
          </a:fontRef>
        </p:style>
        <p:txBody>
          <a:bodyPr/>
          <a:lstStyle/>
          <a:p>
            <a:r>
              <a:rPr lang="it-IT" sz="1800" dirty="0" smtClean="0"/>
              <a:t>Il </a:t>
            </a:r>
            <a:r>
              <a:rPr lang="it-IT" sz="1800" b="0" dirty="0" smtClean="0">
                <a:solidFill>
                  <a:schemeClr val="tx1">
                    <a:lumMod val="95000"/>
                    <a:lumOff val="5000"/>
                  </a:schemeClr>
                </a:solidFill>
                <a:latin typeface="Lucida Calligraphy" pitchFamily="66" charset="0"/>
              </a:rPr>
              <a:t>libro che è stato letto per il progetto Libriamoci è: L’autobus di Rosa. Il libro tratta di un fatto che è accaduto il primo dicembre del 1955 su un autobus. Rosa </a:t>
            </a:r>
            <a:r>
              <a:rPr lang="it-IT" sz="1800" b="0" dirty="0" err="1" smtClean="0">
                <a:solidFill>
                  <a:schemeClr val="tx1">
                    <a:lumMod val="95000"/>
                    <a:lumOff val="5000"/>
                  </a:schemeClr>
                </a:solidFill>
                <a:latin typeface="Lucida Calligraphy" pitchFamily="66" charset="0"/>
              </a:rPr>
              <a:t>Parks</a:t>
            </a:r>
            <a:r>
              <a:rPr lang="it-IT" sz="1800" b="0" dirty="0" smtClean="0">
                <a:solidFill>
                  <a:schemeClr val="tx1">
                    <a:lumMod val="95000"/>
                    <a:lumOff val="5000"/>
                  </a:schemeClr>
                </a:solidFill>
                <a:latin typeface="Lucida Calligraphy" pitchFamily="66" charset="0"/>
              </a:rPr>
              <a:t>, una donna nera, riesce a dire di no, un NO che ha fatto la storia. Si era opposta ad una regola razzista e grazie a lei e alle persone che hanno smesso di salire sugli autobus, le cose sono finalmente cambiate</a:t>
            </a:r>
            <a:r>
              <a:rPr lang="it-IT" sz="1900" b="0" dirty="0" smtClean="0">
                <a:solidFill>
                  <a:schemeClr val="tx1">
                    <a:lumMod val="95000"/>
                    <a:lumOff val="5000"/>
                  </a:schemeClr>
                </a:solidFill>
                <a:latin typeface="Lucida Calligraphy" pitchFamily="66" charset="0"/>
              </a:rPr>
              <a:t>.</a:t>
            </a:r>
            <a:br>
              <a:rPr lang="it-IT" sz="1900" b="0" dirty="0" smtClean="0">
                <a:solidFill>
                  <a:schemeClr val="tx1">
                    <a:lumMod val="95000"/>
                    <a:lumOff val="5000"/>
                  </a:schemeClr>
                </a:solidFill>
                <a:latin typeface="Lucida Calligraphy" pitchFamily="66" charset="0"/>
              </a:rPr>
            </a:br>
            <a:endParaRPr lang="it-IT" sz="1900" b="0" dirty="0">
              <a:solidFill>
                <a:schemeClr val="tx1">
                  <a:lumMod val="95000"/>
                  <a:lumOff val="5000"/>
                </a:schemeClr>
              </a:solidFill>
              <a:latin typeface="Lucida Calligraphy" pitchFamily="66" charset="0"/>
            </a:endParaRPr>
          </a:p>
        </p:txBody>
      </p:sp>
      <p:sp>
        <p:nvSpPr>
          <p:cNvPr id="4" name="Segnaposto testo 3"/>
          <p:cNvSpPr>
            <a:spLocks noGrp="1"/>
          </p:cNvSpPr>
          <p:nvPr>
            <p:ph type="body" sz="half" idx="2"/>
          </p:nvPr>
        </p:nvSpPr>
        <p:spPr/>
        <p:txBody>
          <a:bodyPr/>
          <a:lstStyle/>
          <a:p>
            <a:endParaRPr lang="it-IT"/>
          </a:p>
        </p:txBody>
      </p:sp>
      <p:pic>
        <p:nvPicPr>
          <p:cNvPr id="5" name="Segnaposto immagine 4"/>
          <p:cNvPicPr>
            <a:picLocks noGrp="1"/>
          </p:cNvPicPr>
          <p:nvPr>
            <p:ph type="pic" idx="1"/>
          </p:nvPr>
        </p:nvPicPr>
        <p:blipFill>
          <a:blip r:embed="rId2">
            <a:extLst>
              <a:ext uri="{28A0092B-C50C-407E-A947-70E740481C1C}">
                <a14:useLocalDpi xmlns:a14="http://schemas.microsoft.com/office/drawing/2010/main" val="0"/>
              </a:ext>
            </a:extLst>
          </a:blip>
          <a:srcRect t="10237" b="10237"/>
          <a:stretch>
            <a:fillRect/>
          </a:stretch>
        </p:blipFill>
        <p:spPr>
          <a:xfrm>
            <a:off x="714348" y="1143003"/>
            <a:ext cx="4643470" cy="4500575"/>
          </a:xfrm>
          <a:prstGeom prst="rect">
            <a:avLst/>
          </a:prstGeom>
        </p:spPr>
      </p:pic>
      <p:sp>
        <p:nvSpPr>
          <p:cNvPr id="6" name="CasellaDiTesto 5"/>
          <p:cNvSpPr txBox="1"/>
          <p:nvPr/>
        </p:nvSpPr>
        <p:spPr>
          <a:xfrm>
            <a:off x="-571536" y="285728"/>
            <a:ext cx="6648366" cy="523220"/>
          </a:xfrm>
          <a:prstGeom prst="rect">
            <a:avLst/>
          </a:prstGeom>
          <a:noFill/>
        </p:spPr>
        <p:txBody>
          <a:bodyPr wrap="square" rtlCol="0">
            <a:spAutoFit/>
          </a:bodyPr>
          <a:lstStyle/>
          <a:p>
            <a:pPr algn="ctr"/>
            <a:r>
              <a:rPr lang="it-IT" sz="2800" dirty="0" smtClean="0">
                <a:latin typeface="Lucida Calligraphy" pitchFamily="66" charset="0"/>
              </a:rPr>
              <a:t>IL PESO DELLE PAROLE</a:t>
            </a:r>
            <a:endParaRPr lang="it-IT" sz="2800" dirty="0">
              <a:latin typeface="Lucida Calligraphy" pitchFamily="66" charset="0"/>
            </a:endParaRPr>
          </a:p>
        </p:txBody>
      </p:sp>
      <p:sp>
        <p:nvSpPr>
          <p:cNvPr id="7" name="CasellaDiTesto 6"/>
          <p:cNvSpPr txBox="1"/>
          <p:nvPr/>
        </p:nvSpPr>
        <p:spPr>
          <a:xfrm>
            <a:off x="6858016" y="6429396"/>
            <a:ext cx="2285984" cy="400110"/>
          </a:xfrm>
          <a:prstGeom prst="rect">
            <a:avLst/>
          </a:prstGeom>
          <a:noFill/>
        </p:spPr>
        <p:txBody>
          <a:bodyPr wrap="square" rtlCol="0">
            <a:spAutoFit/>
          </a:bodyPr>
          <a:lstStyle/>
          <a:p>
            <a:r>
              <a:rPr lang="it-IT" sz="2000" dirty="0" smtClean="0">
                <a:latin typeface="Constantia" pitchFamily="18" charset="0"/>
              </a:rPr>
              <a:t>Benedetta </a:t>
            </a:r>
            <a:r>
              <a:rPr lang="it-IT" sz="2000" dirty="0" err="1" smtClean="0">
                <a:latin typeface="Constantia" pitchFamily="18" charset="0"/>
              </a:rPr>
              <a:t>Maione</a:t>
            </a:r>
            <a:endParaRPr lang="it-IT" sz="2000" dirty="0">
              <a:latin typeface="Constantia" pitchFamily="18" charset="0"/>
            </a:endParaRPr>
          </a:p>
        </p:txBody>
      </p:sp>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285984" y="-714380"/>
            <a:ext cx="6858016" cy="7572380"/>
          </a:xfrm>
        </p:spPr>
        <p:txBody>
          <a:bodyPr>
            <a:noAutofit/>
          </a:bodyPr>
          <a:lstStyle/>
          <a:p>
            <a:r>
              <a:rPr lang="it-IT" sz="1600" dirty="0" smtClean="0"/>
              <a:t>Lunedì quattordici novembre, ci siamo riuniti con le altri classi nell’atrio della scuola per leggere il libro su Rosa </a:t>
            </a:r>
            <a:r>
              <a:rPr lang="it-IT" sz="1600" dirty="0" err="1" smtClean="0"/>
              <a:t>Parks</a:t>
            </a:r>
            <a:r>
              <a:rPr lang="it-IT" sz="1600" dirty="0" smtClean="0"/>
              <a:t>: </a:t>
            </a:r>
            <a:r>
              <a:rPr lang="it-IT" sz="1600" b="1" dirty="0" smtClean="0"/>
              <a:t>L’autobus di Rosa</a:t>
            </a:r>
            <a:r>
              <a:rPr lang="it-IT" sz="1600" dirty="0" smtClean="0"/>
              <a:t>. Racconta di un nonno che, con il nipotino, entra in un museo e vede un autobus che fa riaffiorare in lui molti ricordi brutti, ma che cambiarono la storia. In quel pullman c’era una divisione: da un lato potevano sedersi i bianchi e dall’altra i neri. Rosa, donna nera, non trovando posto nella parte dei neri, dovette sedersi all’ultimo posto che si trovava nella parte dei bianchi. La legge prevedeva che, se nel pullman fosse entrato un bianco, il nero doveva cedergli il posto. Sul mezzo salirono un gruppo di bianchi e a quel punto Rosa si sarebbe dovuta alzare e cedere il posto, ma non lo fece. Venne chiamata la polizia e Rosa venne tratta in arresto e messa in carcere. Nel frattempo il nonno era presente come tutte le altre persone, ma non fece nulla per aiutarla. Dentro di lui resterà sempre questo rimorso, cioè di non aver aiutato Rosa, nel non aver detto anche lui </a:t>
            </a:r>
            <a:r>
              <a:rPr lang="it-IT" sz="1600" b="1" dirty="0" smtClean="0"/>
              <a:t>NO</a:t>
            </a:r>
            <a:r>
              <a:rPr lang="it-IT" sz="1600" dirty="0" smtClean="0"/>
              <a:t>!</a:t>
            </a:r>
          </a:p>
          <a:p>
            <a:r>
              <a:rPr lang="it-IT" sz="1600" dirty="0" smtClean="0"/>
              <a:t>La cosa che mi ha  fatto riflettere è il fatto accaduto al fattorino che portava le valigie. Egli, accidentalmente, fece cadere una valigia dalla quale fuoriuscì un cappuccio bianco a punta con i fori per gli occhi, indicante l’appartenenza del bianco al </a:t>
            </a:r>
            <a:r>
              <a:rPr lang="it-IT" sz="1600" b="1" dirty="0" err="1" smtClean="0"/>
              <a:t>Ku</a:t>
            </a:r>
            <a:r>
              <a:rPr lang="it-IT" sz="1600" b="1" dirty="0" smtClean="0"/>
              <a:t> </a:t>
            </a:r>
            <a:r>
              <a:rPr lang="it-IT" sz="1600" b="1" dirty="0" err="1" smtClean="0"/>
              <a:t>Klux</a:t>
            </a:r>
            <a:r>
              <a:rPr lang="it-IT" sz="1600" b="1" dirty="0" smtClean="0"/>
              <a:t> </a:t>
            </a:r>
            <a:r>
              <a:rPr lang="it-IT" sz="1600" b="1" dirty="0" err="1" smtClean="0"/>
              <a:t>Klan</a:t>
            </a:r>
            <a:r>
              <a:rPr lang="it-IT" sz="1600" b="1" dirty="0" smtClean="0"/>
              <a:t>.</a:t>
            </a:r>
            <a:r>
              <a:rPr lang="it-IT" sz="1600" dirty="0" smtClean="0"/>
              <a:t> L’uomo, proprietario della valigia, iniziò a picchiare con il bastone il povero fattorino. Questi si limitò a prendere il bastone e a romperlo sul ginocchio. Questo episodio fu fatale per lui, perché la notte seguente venne rapito dai membri del </a:t>
            </a:r>
            <a:r>
              <a:rPr lang="it-IT" sz="1600" dirty="0" err="1" smtClean="0"/>
              <a:t>Ku</a:t>
            </a:r>
            <a:r>
              <a:rPr lang="it-IT" sz="1600" dirty="0" smtClean="0"/>
              <a:t> </a:t>
            </a:r>
            <a:r>
              <a:rPr lang="it-IT" sz="1600" dirty="0" err="1" smtClean="0"/>
              <a:t>Klux</a:t>
            </a:r>
            <a:r>
              <a:rPr lang="it-IT" sz="1600" dirty="0" smtClean="0"/>
              <a:t> </a:t>
            </a:r>
            <a:r>
              <a:rPr lang="it-IT" sz="1600" dirty="0" err="1" smtClean="0"/>
              <a:t>Klan</a:t>
            </a:r>
            <a:r>
              <a:rPr lang="it-IT" sz="1600" dirty="0" smtClean="0"/>
              <a:t> e torturato, tanto che perse una gamba e un occhio, fortunatamente riuscì a sopravvivere. Quella maschera bianca mi fa riflettere su quanto odio i bianchi avessero nei confronti dei neri tanto da portarli a torturarli e ad ucciderli solo a causa del diverso colore della pelle.</a:t>
            </a:r>
            <a:endParaRPr lang="it-IT" sz="1600" dirty="0">
              <a:latin typeface="Arial Black" pitchFamily="34" charset="0"/>
            </a:endParaRP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0" y="1785926"/>
            <a:ext cx="2071670" cy="2428892"/>
          </a:xfrm>
          <a:prstGeom prst="rect">
            <a:avLst/>
          </a:prstGeom>
        </p:spPr>
      </p:pic>
      <p:sp>
        <p:nvSpPr>
          <p:cNvPr id="5" name="CasellaDiTesto 4"/>
          <p:cNvSpPr txBox="1"/>
          <p:nvPr/>
        </p:nvSpPr>
        <p:spPr>
          <a:xfrm>
            <a:off x="0" y="785794"/>
            <a:ext cx="2071669" cy="646331"/>
          </a:xfrm>
          <a:prstGeom prst="rect">
            <a:avLst/>
          </a:prstGeom>
          <a:noFill/>
        </p:spPr>
        <p:txBody>
          <a:bodyPr wrap="square" rtlCol="0">
            <a:spAutoFit/>
          </a:bodyPr>
          <a:lstStyle/>
          <a:p>
            <a:r>
              <a:rPr lang="it-IT" dirty="0" smtClean="0"/>
              <a:t>IL PESO DELLE PAROLE</a:t>
            </a:r>
            <a:endParaRPr lang="it-IT" dirty="0"/>
          </a:p>
        </p:txBody>
      </p:sp>
      <p:sp>
        <p:nvSpPr>
          <p:cNvPr id="6" name="CasellaDiTesto 5"/>
          <p:cNvSpPr txBox="1"/>
          <p:nvPr/>
        </p:nvSpPr>
        <p:spPr>
          <a:xfrm>
            <a:off x="142844" y="6286520"/>
            <a:ext cx="1770277" cy="338554"/>
          </a:xfrm>
          <a:prstGeom prst="rect">
            <a:avLst/>
          </a:prstGeom>
          <a:noFill/>
        </p:spPr>
        <p:txBody>
          <a:bodyPr wrap="square" rtlCol="0">
            <a:spAutoFit/>
          </a:bodyPr>
          <a:lstStyle/>
          <a:p>
            <a:r>
              <a:rPr lang="it-IT" sz="1600" dirty="0" smtClean="0">
                <a:latin typeface="Arial Black" pitchFamily="34" charset="0"/>
              </a:rPr>
              <a:t>Sofia Valente</a:t>
            </a:r>
            <a:endParaRPr lang="it-IT" sz="1600" dirty="0">
              <a:latin typeface="Arial Black" pitchFamily="34" charset="0"/>
            </a:endParaRPr>
          </a:p>
        </p:txBody>
      </p:sp>
    </p:spTree>
  </p:cSld>
  <p:clrMapOvr>
    <a:masterClrMapping/>
  </p:clrMapOvr>
  <p:transition>
    <p:cover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572132" y="0"/>
            <a:ext cx="3571868" cy="6215082"/>
          </a:xfrm>
        </p:spPr>
        <p:txBody>
          <a:bodyPr/>
          <a:lstStyle/>
          <a:p>
            <a:r>
              <a:rPr lang="it-IT" sz="2000" dirty="0" smtClean="0">
                <a:solidFill>
                  <a:schemeClr val="tx1">
                    <a:lumMod val="95000"/>
                    <a:lumOff val="5000"/>
                  </a:schemeClr>
                </a:solidFill>
                <a:latin typeface="Bell MT" pitchFamily="18" charset="0"/>
              </a:rPr>
              <a:t>Lunedì scorso, la quinta della primaria e tutte le tre classi della secondaria di I grado, ci siamo riuniti nell’atrio per leggere un libro su Rosa </a:t>
            </a:r>
            <a:r>
              <a:rPr lang="it-IT" sz="2000" dirty="0" err="1" smtClean="0">
                <a:solidFill>
                  <a:schemeClr val="tx1">
                    <a:lumMod val="95000"/>
                    <a:lumOff val="5000"/>
                  </a:schemeClr>
                </a:solidFill>
                <a:latin typeface="Bell MT" pitchFamily="18" charset="0"/>
              </a:rPr>
              <a:t>Parks</a:t>
            </a:r>
            <a:r>
              <a:rPr lang="it-IT" sz="2000" dirty="0" smtClean="0">
                <a:solidFill>
                  <a:schemeClr val="tx1">
                    <a:lumMod val="95000"/>
                    <a:lumOff val="5000"/>
                  </a:schemeClr>
                </a:solidFill>
                <a:latin typeface="Bell MT" pitchFamily="18" charset="0"/>
              </a:rPr>
              <a:t>: L’autobus di Rosa. Questo racconto parla del suo arresto. La donna, nera, non volle cedere il suo posto ad un bianco. Ciò fa’pensare quanto la vita a quei tempi per i cosiddetti “negri” fosse difficile. Il problema è che non solo tanti anni fa, ma ancora oggi non hanno raggiunto la piena parità, visto che subiscono discriminazioni da parte dei bianchi.</a:t>
            </a:r>
            <a:endParaRPr lang="it-IT" sz="2000" dirty="0">
              <a:solidFill>
                <a:schemeClr val="tx1">
                  <a:lumMod val="95000"/>
                  <a:lumOff val="5000"/>
                </a:schemeClr>
              </a:solidFill>
              <a:latin typeface="Bell MT" pitchFamily="18" charset="0"/>
            </a:endParaRPr>
          </a:p>
        </p:txBody>
      </p:sp>
      <p:sp>
        <p:nvSpPr>
          <p:cNvPr id="4" name="Segnaposto testo 3"/>
          <p:cNvSpPr>
            <a:spLocks noGrp="1"/>
          </p:cNvSpPr>
          <p:nvPr>
            <p:ph type="body" sz="half" idx="2"/>
          </p:nvPr>
        </p:nvSpPr>
        <p:spPr/>
        <p:txBody>
          <a:bodyPr>
            <a:normAutofit/>
          </a:bodyPr>
          <a:lstStyle/>
          <a:p>
            <a:pPr algn="ctr"/>
            <a:r>
              <a:rPr lang="it-IT" sz="2000" dirty="0" smtClean="0">
                <a:solidFill>
                  <a:schemeClr val="tx1">
                    <a:lumMod val="95000"/>
                    <a:lumOff val="5000"/>
                  </a:schemeClr>
                </a:solidFill>
                <a:latin typeface="Bell MT" pitchFamily="18" charset="0"/>
              </a:rPr>
              <a:t>IL PESO DELLE PAROLE</a:t>
            </a:r>
            <a:endParaRPr lang="it-IT" sz="2000" dirty="0">
              <a:solidFill>
                <a:schemeClr val="tx1">
                  <a:lumMod val="95000"/>
                  <a:lumOff val="5000"/>
                </a:schemeClr>
              </a:solidFill>
              <a:latin typeface="Bell MT" pitchFamily="18" charset="0"/>
            </a:endParaRPr>
          </a:p>
        </p:txBody>
      </p:sp>
      <p:pic>
        <p:nvPicPr>
          <p:cNvPr id="5" name="Segnaposto immagine 4"/>
          <p:cNvPicPr>
            <a:picLocks noGrp="1"/>
          </p:cNvPicPr>
          <p:nvPr>
            <p:ph type="pic" idx="1"/>
          </p:nvPr>
        </p:nvPicPr>
        <p:blipFill>
          <a:blip r:embed="rId2">
            <a:extLst>
              <a:ext uri="{28A0092B-C50C-407E-A947-70E740481C1C}">
                <a14:useLocalDpi xmlns:a14="http://schemas.microsoft.com/office/drawing/2010/main" val="0"/>
              </a:ext>
            </a:extLst>
          </a:blip>
          <a:srcRect t="17608" b="17608"/>
          <a:stretch>
            <a:fillRect/>
          </a:stretch>
        </p:blipFill>
        <p:spPr>
          <a:xfrm>
            <a:off x="838200" y="1142984"/>
            <a:ext cx="4419600" cy="3514550"/>
          </a:xfrm>
          <a:prstGeom prst="rect">
            <a:avLst/>
          </a:prstGeom>
        </p:spPr>
      </p:pic>
      <p:sp>
        <p:nvSpPr>
          <p:cNvPr id="7" name="CasellaDiTesto 6"/>
          <p:cNvSpPr txBox="1"/>
          <p:nvPr/>
        </p:nvSpPr>
        <p:spPr>
          <a:xfrm>
            <a:off x="7286644" y="6357958"/>
            <a:ext cx="2048888" cy="400110"/>
          </a:xfrm>
          <a:prstGeom prst="rect">
            <a:avLst/>
          </a:prstGeom>
          <a:noFill/>
        </p:spPr>
        <p:txBody>
          <a:bodyPr wrap="square" rtlCol="0">
            <a:spAutoFit/>
          </a:bodyPr>
          <a:lstStyle/>
          <a:p>
            <a:r>
              <a:rPr lang="it-IT" sz="2000" dirty="0" smtClean="0">
                <a:latin typeface="Bell MT" pitchFamily="18" charset="0"/>
              </a:rPr>
              <a:t>Maria Marasco</a:t>
            </a:r>
            <a:endParaRPr lang="it-IT" sz="2000" dirty="0">
              <a:latin typeface="Bell MT" pitchFamily="18" charset="0"/>
            </a:endParaRPr>
          </a:p>
        </p:txBody>
      </p:sp>
    </p:spTree>
  </p:cSld>
  <p:clrMapOvr>
    <a:masterClrMapping/>
  </p:clrMapOvr>
  <p:transition>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643042" y="857232"/>
            <a:ext cx="5643602" cy="2571768"/>
          </a:xfrm>
          <a:prstGeom prst="rect">
            <a:avLst/>
          </a:prstGeom>
          <a:noFill/>
        </p:spPr>
        <p:txBody>
          <a:bodyPr wrap="square" rtlCol="0">
            <a:spAutoFit/>
          </a:bodyPr>
          <a:lstStyle/>
          <a:p>
            <a:r>
              <a:rPr lang="it-IT" dirty="0">
                <a:latin typeface="Constantia" pitchFamily="18" charset="0"/>
              </a:rPr>
              <a:t>Lunedì abbiamo letto un libro tutti insieme per il progetto libriamoci. Il libro era: </a:t>
            </a:r>
            <a:r>
              <a:rPr lang="it-IT" b="1" dirty="0">
                <a:latin typeface="Constantia" pitchFamily="18" charset="0"/>
              </a:rPr>
              <a:t>L’autobus di Rosa</a:t>
            </a:r>
            <a:r>
              <a:rPr lang="it-IT" dirty="0">
                <a:latin typeface="Constantia" pitchFamily="18" charset="0"/>
              </a:rPr>
              <a:t>. Esso parla della storia di Rosa </a:t>
            </a:r>
            <a:r>
              <a:rPr lang="it-IT" dirty="0" err="1">
                <a:latin typeface="Constantia" pitchFamily="18" charset="0"/>
              </a:rPr>
              <a:t>Parks</a:t>
            </a:r>
            <a:r>
              <a:rPr lang="it-IT" dirty="0">
                <a:latin typeface="Constantia" pitchFamily="18" charset="0"/>
              </a:rPr>
              <a:t>, una donna nera che ha fatto la storia. Secondo me è stata la cosa più rivoluzionaria della storia delle persone nere in America, che poi in seguito ha portato all’elezione, anni dopo, del primo presidente nero. Un semplice </a:t>
            </a:r>
            <a:r>
              <a:rPr lang="it-IT" b="1" dirty="0">
                <a:latin typeface="Constantia" pitchFamily="18" charset="0"/>
              </a:rPr>
              <a:t>no</a:t>
            </a:r>
            <a:r>
              <a:rPr lang="it-IT" dirty="0">
                <a:latin typeface="Constantia" pitchFamily="18" charset="0"/>
              </a:rPr>
              <a:t> che ha fatto sì che la maggior parte delle leggi razziali venissero abolite, così come la segregazione razziale</a:t>
            </a:r>
          </a:p>
        </p:txBody>
      </p:sp>
      <p:sp>
        <p:nvSpPr>
          <p:cNvPr id="3" name="CasellaDiTesto 2"/>
          <p:cNvSpPr txBox="1"/>
          <p:nvPr/>
        </p:nvSpPr>
        <p:spPr>
          <a:xfrm>
            <a:off x="2500298" y="0"/>
            <a:ext cx="3935921" cy="954107"/>
          </a:xfrm>
          <a:prstGeom prst="rect">
            <a:avLst/>
          </a:prstGeom>
          <a:noFill/>
        </p:spPr>
        <p:txBody>
          <a:bodyPr wrap="square" rtlCol="0">
            <a:spAutoFit/>
          </a:bodyPr>
          <a:lstStyle/>
          <a:p>
            <a:pPr algn="ctr"/>
            <a:r>
              <a:rPr lang="it-IT" sz="2800" dirty="0" smtClean="0">
                <a:effectLst>
                  <a:outerShdw blurRad="38100" dist="38100" dir="2700000" algn="tl">
                    <a:srgbClr val="000000">
                      <a:alpha val="43137"/>
                    </a:srgbClr>
                  </a:outerShdw>
                </a:effectLst>
                <a:latin typeface="Constantia" pitchFamily="18" charset="0"/>
              </a:rPr>
              <a:t>IL PESO DELLE PAROLE</a:t>
            </a:r>
            <a:endParaRPr lang="it-IT" sz="2800" dirty="0">
              <a:effectLst>
                <a:outerShdw blurRad="38100" dist="38100" dir="2700000" algn="tl">
                  <a:srgbClr val="000000">
                    <a:alpha val="43137"/>
                  </a:srgbClr>
                </a:outerShdw>
              </a:effectLst>
              <a:latin typeface="Constantia" pitchFamily="18" charset="0"/>
            </a:endParaRPr>
          </a:p>
        </p:txBody>
      </p:sp>
      <p:pic>
        <p:nvPicPr>
          <p:cNvPr id="4" name="Immagine 3"/>
          <p:cNvPicPr/>
          <p:nvPr/>
        </p:nvPicPr>
        <p:blipFill>
          <a:blip r:embed="rId2">
            <a:extLst>
              <a:ext uri="{28A0092B-C50C-407E-A947-70E740481C1C}">
                <a14:useLocalDpi xmlns:a14="http://schemas.microsoft.com/office/drawing/2010/main" val="0"/>
              </a:ext>
            </a:extLst>
          </a:blip>
          <a:stretch>
            <a:fillRect/>
          </a:stretch>
        </p:blipFill>
        <p:spPr>
          <a:xfrm>
            <a:off x="2285984" y="3500438"/>
            <a:ext cx="4357718" cy="3357562"/>
          </a:xfrm>
          <a:prstGeom prst="rect">
            <a:avLst/>
          </a:prstGeom>
        </p:spPr>
      </p:pic>
      <p:sp>
        <p:nvSpPr>
          <p:cNvPr id="5" name="CasellaDiTesto 4"/>
          <p:cNvSpPr txBox="1"/>
          <p:nvPr/>
        </p:nvSpPr>
        <p:spPr>
          <a:xfrm>
            <a:off x="6940262" y="6457890"/>
            <a:ext cx="2203738" cy="400110"/>
          </a:xfrm>
          <a:prstGeom prst="rect">
            <a:avLst/>
          </a:prstGeom>
          <a:noFill/>
        </p:spPr>
        <p:txBody>
          <a:bodyPr wrap="square" rtlCol="0">
            <a:spAutoFit/>
          </a:bodyPr>
          <a:lstStyle/>
          <a:p>
            <a:r>
              <a:rPr lang="it-IT" sz="2000" dirty="0" smtClean="0"/>
              <a:t>Giovanni </a:t>
            </a:r>
            <a:r>
              <a:rPr lang="it-IT" sz="2000" dirty="0" err="1" smtClean="0"/>
              <a:t>Trunzo</a:t>
            </a:r>
            <a:endParaRPr lang="it-IT" sz="2000" dirty="0"/>
          </a:p>
        </p:txBody>
      </p:sp>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0"/>
            <a:ext cx="7498080" cy="1071546"/>
          </a:xfrm>
        </p:spPr>
        <p:txBody>
          <a:bodyPr/>
          <a:lstStyle/>
          <a:p>
            <a:pPr algn="ctr"/>
            <a:r>
              <a:rPr lang="it-IT" dirty="0" smtClean="0">
                <a:solidFill>
                  <a:schemeClr val="tx1">
                    <a:lumMod val="95000"/>
                    <a:lumOff val="5000"/>
                  </a:schemeClr>
                </a:solidFill>
                <a:latin typeface="Footlight MT Light" pitchFamily="18" charset="0"/>
              </a:rPr>
              <a:t>IL PESO DELLE PAROLE</a:t>
            </a:r>
            <a:endParaRPr lang="it-IT" dirty="0">
              <a:solidFill>
                <a:schemeClr val="tx1">
                  <a:lumMod val="95000"/>
                  <a:lumOff val="5000"/>
                </a:schemeClr>
              </a:solidFill>
              <a:latin typeface="Footlight MT Light" pitchFamily="18" charset="0"/>
            </a:endParaRPr>
          </a:p>
        </p:txBody>
      </p:sp>
      <p:sp>
        <p:nvSpPr>
          <p:cNvPr id="3" name="Segnaposto contenuto 2"/>
          <p:cNvSpPr>
            <a:spLocks noGrp="1"/>
          </p:cNvSpPr>
          <p:nvPr>
            <p:ph idx="1"/>
          </p:nvPr>
        </p:nvSpPr>
        <p:spPr>
          <a:xfrm>
            <a:off x="857224" y="1000108"/>
            <a:ext cx="5143536" cy="3857652"/>
          </a:xfrm>
        </p:spPr>
        <p:txBody>
          <a:bodyPr>
            <a:noAutofit/>
          </a:bodyPr>
          <a:lstStyle/>
          <a:p>
            <a:pPr>
              <a:buNone/>
            </a:pPr>
            <a:r>
              <a:rPr lang="it-IT" sz="1800" dirty="0" smtClean="0">
                <a:latin typeface="Footlight MT Light" pitchFamily="18" charset="0"/>
              </a:rPr>
              <a:t>Questo lunedì nell’atrio della scuola abbiamo svolto il progetto Libriamoci. Abbiamo letto il libro incentrato su una storia vera, la storia di </a:t>
            </a:r>
            <a:r>
              <a:rPr lang="it-IT" sz="1800" b="1" dirty="0" smtClean="0">
                <a:latin typeface="Footlight MT Light" pitchFamily="18" charset="0"/>
              </a:rPr>
              <a:t>Rosa </a:t>
            </a:r>
            <a:r>
              <a:rPr lang="it-IT" sz="1800" b="1" dirty="0" err="1" smtClean="0">
                <a:latin typeface="Footlight MT Light" pitchFamily="18" charset="0"/>
              </a:rPr>
              <a:t>Parks</a:t>
            </a:r>
            <a:r>
              <a:rPr lang="it-IT" sz="1800" dirty="0" smtClean="0">
                <a:latin typeface="Footlight MT Light" pitchFamily="18" charset="0"/>
              </a:rPr>
              <a:t>, una donna di colore che grazie al suo </a:t>
            </a:r>
            <a:r>
              <a:rPr lang="it-IT" sz="1800" b="1" dirty="0" smtClean="0">
                <a:latin typeface="Footlight MT Light" pitchFamily="18" charset="0"/>
              </a:rPr>
              <a:t>no,</a:t>
            </a:r>
            <a:r>
              <a:rPr lang="it-IT" sz="1800" dirty="0" smtClean="0">
                <a:latin typeface="Footlight MT Light" pitchFamily="18" charset="0"/>
              </a:rPr>
              <a:t> ha cambiato la storia. Tutto accadde quella sera in cui Rosa </a:t>
            </a:r>
            <a:r>
              <a:rPr lang="it-IT" sz="1800" dirty="0" err="1" smtClean="0">
                <a:latin typeface="Footlight MT Light" pitchFamily="18" charset="0"/>
              </a:rPr>
              <a:t>Parks</a:t>
            </a:r>
            <a:r>
              <a:rPr lang="it-IT" sz="1800" dirty="0" smtClean="0">
                <a:latin typeface="Footlight MT Light" pitchFamily="18" charset="0"/>
              </a:rPr>
              <a:t> prese il pullman per ritornare a casa, sedendosi nella parte riservata ai bianchi. Dopo poco dei bianchi salirono e imposero a rosa di alzarsi e cedere il posto, ma lei si rifiutò ed è proprio per questo rifiuto che fu arrestata. Dopo questa pacifica ribellione gli autobus furono boicottati dai neri. Questo suo gesto fu così eclatante che la legge sulla segregazione razziale sui mezzi pubblici fu abolita. Quello che ha fatto Rosa </a:t>
            </a:r>
            <a:r>
              <a:rPr lang="it-IT" sz="1800" dirty="0" err="1" smtClean="0">
                <a:latin typeface="Footlight MT Light" pitchFamily="18" charset="0"/>
              </a:rPr>
              <a:t>Parks</a:t>
            </a:r>
            <a:r>
              <a:rPr lang="it-IT" sz="1800" dirty="0" smtClean="0">
                <a:latin typeface="Footlight MT Light" pitchFamily="18" charset="0"/>
              </a:rPr>
              <a:t> dimostra che è giusto dire di no, opporsi ad un qualcosa che riteniamo non giusto in questo caso una legge. Tutto può essere cambiato senza usare la violenza, insulti, ma con un semplice e potente </a:t>
            </a:r>
            <a:r>
              <a:rPr lang="it-IT" sz="1800" b="1" dirty="0" smtClean="0">
                <a:latin typeface="Footlight MT Light" pitchFamily="18" charset="0"/>
              </a:rPr>
              <a:t>NO!</a:t>
            </a:r>
            <a:endParaRPr lang="it-IT" sz="1800" dirty="0" smtClean="0">
              <a:latin typeface="Footlight MT Light" pitchFamily="18" charset="0"/>
            </a:endParaRPr>
          </a:p>
          <a:p>
            <a:pPr>
              <a:buNone/>
            </a:pPr>
            <a:endParaRPr lang="it-IT" sz="1800" dirty="0"/>
          </a:p>
        </p:txBody>
      </p:sp>
      <p:pic>
        <p:nvPicPr>
          <p:cNvPr id="4" name="Immagine 3"/>
          <p:cNvPicPr/>
          <p:nvPr/>
        </p:nvPicPr>
        <p:blipFill>
          <a:blip r:embed="rId2">
            <a:extLst>
              <a:ext uri="{28A0092B-C50C-407E-A947-70E740481C1C}">
                <a14:useLocalDpi xmlns:a14="http://schemas.microsoft.com/office/drawing/2010/main" val="0"/>
              </a:ext>
            </a:extLst>
          </a:blip>
          <a:stretch>
            <a:fillRect/>
          </a:stretch>
        </p:blipFill>
        <p:spPr>
          <a:xfrm>
            <a:off x="5929322" y="1714488"/>
            <a:ext cx="3214678" cy="2786082"/>
          </a:xfrm>
          <a:prstGeom prst="rect">
            <a:avLst/>
          </a:prstGeom>
        </p:spPr>
      </p:pic>
      <p:sp>
        <p:nvSpPr>
          <p:cNvPr id="5" name="CasellaDiTesto 4"/>
          <p:cNvSpPr txBox="1"/>
          <p:nvPr/>
        </p:nvSpPr>
        <p:spPr>
          <a:xfrm>
            <a:off x="6286512" y="6286520"/>
            <a:ext cx="2626610" cy="369332"/>
          </a:xfrm>
          <a:prstGeom prst="rect">
            <a:avLst/>
          </a:prstGeom>
          <a:noFill/>
        </p:spPr>
        <p:txBody>
          <a:bodyPr wrap="square" rtlCol="0">
            <a:spAutoFit/>
          </a:bodyPr>
          <a:lstStyle/>
          <a:p>
            <a:r>
              <a:rPr lang="it-IT" dirty="0" smtClean="0">
                <a:latin typeface="Footlight MT Light" pitchFamily="18" charset="0"/>
              </a:rPr>
              <a:t>Giacinto Mastroianni</a:t>
            </a:r>
            <a:endParaRPr lang="it-IT" dirty="0">
              <a:latin typeface="Footlight MT Light" pitchFamily="18" charset="0"/>
            </a:endParaRPr>
          </a:p>
        </p:txBody>
      </p:sp>
    </p:spTree>
  </p:cSld>
  <p:clrMapOvr>
    <a:masterClrMapping/>
  </p:clrMapOvr>
  <p:transition>
    <p:split orient="vert"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1544</TotalTime>
  <Words>1523</Words>
  <Application>Microsoft Office PowerPoint</Application>
  <PresentationFormat>Presentazione su schermo (4:3)</PresentationFormat>
  <Paragraphs>31</Paragraphs>
  <Slides>10</Slides>
  <Notes>0</Notes>
  <HiddenSlides>0</HiddenSlides>
  <MMClips>0</MMClips>
  <ScaleCrop>false</ScaleCrop>
  <HeadingPairs>
    <vt:vector size="6" baseType="variant">
      <vt:variant>
        <vt:lpstr>Caratteri utilizzati</vt:lpstr>
      </vt:variant>
      <vt:variant>
        <vt:i4>10</vt:i4>
      </vt:variant>
      <vt:variant>
        <vt:lpstr>Tema</vt:lpstr>
      </vt:variant>
      <vt:variant>
        <vt:i4>1</vt:i4>
      </vt:variant>
      <vt:variant>
        <vt:lpstr>Titoli diapositive</vt:lpstr>
      </vt:variant>
      <vt:variant>
        <vt:i4>10</vt:i4>
      </vt:variant>
    </vt:vector>
  </HeadingPairs>
  <TitlesOfParts>
    <vt:vector size="21" baseType="lpstr">
      <vt:lpstr>Arial Black</vt:lpstr>
      <vt:lpstr>Baskerville Old Face</vt:lpstr>
      <vt:lpstr>Bell MT</vt:lpstr>
      <vt:lpstr>Californian FB</vt:lpstr>
      <vt:lpstr>Constantia</vt:lpstr>
      <vt:lpstr>Footlight MT Light</vt:lpstr>
      <vt:lpstr>Gill Sans MT</vt:lpstr>
      <vt:lpstr>Lucida Calligraphy</vt:lpstr>
      <vt:lpstr>Verdana</vt:lpstr>
      <vt:lpstr>Wingdings 2</vt:lpstr>
      <vt:lpstr>Solstizio</vt:lpstr>
      <vt:lpstr>Presentazione standard di PowerPoint</vt:lpstr>
      <vt:lpstr>Presentazione standard di PowerPoint</vt:lpstr>
      <vt:lpstr>Presentazione standard di PowerPoint</vt:lpstr>
      <vt:lpstr>Presentazione standard di PowerPoint</vt:lpstr>
      <vt:lpstr>Il libro che è stato letto per il progetto Libriamoci è: L’autobus di Rosa. Il libro tratta di un fatto che è accaduto il primo dicembre del 1955 su un autobus. Rosa Parks, una donna nera, riesce a dire di no, un NO che ha fatto la storia. Si era opposta ad una regola razzista e grazie a lei e alle persone che hanno smesso di salire sugli autobus, le cose sono finalmente cambiate. </vt:lpstr>
      <vt:lpstr>Presentazione standard di PowerPoint</vt:lpstr>
      <vt:lpstr>Lunedì scorso, la quinta della primaria e tutte le tre classi della secondaria di I grado, ci siamo riuniti nell’atrio per leggere un libro su Rosa Parks: L’autobus di Rosa. Questo racconto parla del suo arresto. La donna, nera, non volle cedere il suo posto ad un bianco. Ciò fa’pensare quanto la vita a quei tempi per i cosiddetti “negri” fosse difficile. Il problema è che non solo tanti anni fa, ma ancora oggi non hanno raggiunto la piena parità, visto che subiscono discriminazioni da parte dei bianchi.</vt:lpstr>
      <vt:lpstr>Presentazione standard di PowerPoint</vt:lpstr>
      <vt:lpstr>IL PESO DELLE PAROLE</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Teresa</cp:lastModifiedBy>
  <cp:revision>7</cp:revision>
  <dcterms:created xsi:type="dcterms:W3CDTF">2022-11-30T14:56:49Z</dcterms:created>
  <dcterms:modified xsi:type="dcterms:W3CDTF">2022-12-03T08:30:21Z</dcterms:modified>
</cp:coreProperties>
</file>